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23"/>
  </p:notesMasterIdLst>
  <p:sldIdLst>
    <p:sldId id="257" r:id="rId4"/>
    <p:sldId id="260" r:id="rId5"/>
    <p:sldId id="261" r:id="rId6"/>
    <p:sldId id="277" r:id="rId7"/>
    <p:sldId id="278" r:id="rId8"/>
    <p:sldId id="258" r:id="rId9"/>
    <p:sldId id="263" r:id="rId10"/>
    <p:sldId id="264" r:id="rId11"/>
    <p:sldId id="265" r:id="rId12"/>
    <p:sldId id="266" r:id="rId13"/>
    <p:sldId id="267" r:id="rId14"/>
    <p:sldId id="268" r:id="rId15"/>
    <p:sldId id="275" r:id="rId16"/>
    <p:sldId id="276" r:id="rId17"/>
    <p:sldId id="269" r:id="rId18"/>
    <p:sldId id="270" r:id="rId19"/>
    <p:sldId id="271" r:id="rId20"/>
    <p:sldId id="272" r:id="rId21"/>
    <p:sldId id="273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onsolas" panose="020B0609020204030204" pitchFamily="49" charset="0"/>
      <p:regular r:id="rId28"/>
      <p:bold r:id="rId29"/>
      <p:italic r:id="rId30"/>
      <p:boldItalic r:id="rId31"/>
    </p:embeddedFont>
    <p:embeddedFont>
      <p:font typeface="Open Sans" panose="020B060402020202020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779" autoAdjust="0"/>
  </p:normalViewPr>
  <p:slideViewPr>
    <p:cSldViewPr snapToGrid="0">
      <p:cViewPr varScale="1">
        <p:scale>
          <a:sx n="100" d="100"/>
          <a:sy n="100" d="100"/>
        </p:scale>
        <p:origin x="128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11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Tool sizes (for Linux x64 as of November 2</a:t>
            </a:r>
            <a:r>
              <a:rPr lang="en-US" baseline="30000" dirty="0"/>
              <a:t>nd</a:t>
            </a:r>
            <a:r>
              <a:rPr lang="en-US" dirty="0"/>
              <a:t>, 2020; this is, of course, subject to change)</a:t>
            </a:r>
          </a:p>
          <a:p>
            <a:pPr marL="171450" indent="-171450">
              <a:buFontTx/>
              <a:buChar char="-"/>
            </a:pPr>
            <a:r>
              <a:rPr lang="en-US" dirty="0"/>
              <a:t>dotnet-dump: 50MB</a:t>
            </a:r>
          </a:p>
          <a:p>
            <a:pPr marL="171450" indent="-171450">
              <a:buFontTx/>
              <a:buChar char="-"/>
            </a:pPr>
            <a:r>
              <a:rPr lang="en-US" dirty="0"/>
              <a:t>dotnet-</a:t>
            </a:r>
            <a:r>
              <a:rPr lang="en-US" dirty="0" err="1"/>
              <a:t>gcdump</a:t>
            </a:r>
            <a:r>
              <a:rPr lang="en-US" dirty="0"/>
              <a:t>: 10MB</a:t>
            </a:r>
          </a:p>
          <a:p>
            <a:pPr marL="171450" indent="-171450">
              <a:buFontTx/>
              <a:buChar char="-"/>
            </a:pPr>
            <a:r>
              <a:rPr lang="en-US" dirty="0"/>
              <a:t>dotnet-counters: 10MB</a:t>
            </a:r>
          </a:p>
          <a:p>
            <a:pPr marL="171450" indent="-171450">
              <a:buFontTx/>
              <a:buChar char="-"/>
            </a:pPr>
            <a:r>
              <a:rPr lang="en-US" dirty="0"/>
              <a:t>dotnet-trace: 10MB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227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4.sv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12" Type="http://schemas.openxmlformats.org/officeDocument/2006/relationships/image" Target="../media/image3.png"/><Relationship Id="rId17" Type="http://schemas.openxmlformats.org/officeDocument/2006/relationships/image" Target="../media/image54.svg"/><Relationship Id="rId2" Type="http://schemas.openxmlformats.org/officeDocument/2006/relationships/image" Target="../media/image41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5" Type="http://schemas.openxmlformats.org/officeDocument/2006/relationships/image" Target="../media/image52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Relationship Id="rId1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svg"/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12" Type="http://schemas.openxmlformats.org/officeDocument/2006/relationships/image" Target="../media/image65.png"/><Relationship Id="rId17" Type="http://schemas.openxmlformats.org/officeDocument/2006/relationships/image" Target="../media/image70.svg"/><Relationship Id="rId2" Type="http://schemas.openxmlformats.org/officeDocument/2006/relationships/image" Target="../media/image55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9.png"/><Relationship Id="rId11" Type="http://schemas.openxmlformats.org/officeDocument/2006/relationships/image" Target="../media/image64.svg"/><Relationship Id="rId5" Type="http://schemas.openxmlformats.org/officeDocument/2006/relationships/image" Target="../media/image58.svg"/><Relationship Id="rId15" Type="http://schemas.openxmlformats.org/officeDocument/2006/relationships/image" Target="../media/image68.sv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svg"/><Relationship Id="rId14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svg"/><Relationship Id="rId7" Type="http://schemas.openxmlformats.org/officeDocument/2006/relationships/image" Target="../media/image76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5.png"/><Relationship Id="rId5" Type="http://schemas.openxmlformats.org/officeDocument/2006/relationships/image" Target="../media/image74.svg"/><Relationship Id="rId4" Type="http://schemas.openxmlformats.org/officeDocument/2006/relationships/image" Target="../media/image73.png"/><Relationship Id="rId9" Type="http://schemas.openxmlformats.org/officeDocument/2006/relationships/image" Target="../media/image7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otnet/runtime/blob/master/docs/design/coreclr/botr/xplat-minidump-generation.md" TargetMode="External"/><Relationship Id="rId3" Type="http://schemas.openxmlformats.org/officeDocument/2006/relationships/hyperlink" Target="https://docs.microsoft.com/en-us/dotnet/core/diagnostics/dotnet-dump" TargetMode="External"/><Relationship Id="rId7" Type="http://schemas.openxmlformats.org/officeDocument/2006/relationships/hyperlink" Target="https://github.com/dotnet/runtime/blob/master/docs/project/linux-performance-tracing.md" TargetMode="External"/><Relationship Id="rId2" Type="http://schemas.openxmlformats.org/officeDocument/2006/relationships/hyperlink" Target="https://docs.microsoft.com/en-us/dotnet/core/diagnostics/dotnet-trac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blogs.microsoft.com/dotnet/introducing-dotnet-monitor/" TargetMode="External"/><Relationship Id="rId5" Type="http://schemas.openxmlformats.org/officeDocument/2006/relationships/hyperlink" Target="https://docs.microsoft.com/en-us/dotnet/core/diagnostics/dotnet-counters" TargetMode="External"/><Relationship Id="rId4" Type="http://schemas.openxmlformats.org/officeDocument/2006/relationships/hyperlink" Target="https://docs.microsoft.com/en-us/dotnet/core/diagnostics/dotnet-gcdump" TargetMode="External"/><Relationship Id="rId9" Type="http://schemas.openxmlformats.org/officeDocument/2006/relationships/hyperlink" Target="https://github.com/dotnet/runtime/blob/master/docs/design/coreclr/botr/xplat-minidump-generation.md#configurationpolicy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workloads/pods/ephemeral-container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10.svg"/><Relationship Id="rId2" Type="http://schemas.openxmlformats.org/officeDocument/2006/relationships/image" Target="../media/image1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17" Type="http://schemas.openxmlformats.org/officeDocument/2006/relationships/image" Target="../media/image40.sv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5" Type="http://schemas.openxmlformats.org/officeDocument/2006/relationships/image" Target="../media/image3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8699"/>
            <a:ext cx="10515600" cy="2852737"/>
          </a:xfrm>
        </p:spPr>
        <p:txBody>
          <a:bodyPr/>
          <a:lstStyle/>
          <a:p>
            <a:r>
              <a:rPr lang="en-US" dirty="0"/>
              <a:t>ASP.NET Core Performance Traces in Kubernetes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196053"/>
            <a:ext cx="10515600" cy="1500187"/>
          </a:xfrm>
        </p:spPr>
        <p:txBody>
          <a:bodyPr/>
          <a:lstStyle/>
          <a:p>
            <a:r>
              <a:rPr lang="en-US" dirty="0"/>
              <a:t>Mike Rousos</a:t>
            </a:r>
          </a:p>
          <a:p>
            <a:r>
              <a:rPr lang="en-US" dirty="0"/>
              <a:t>Principal Software Engineer, .NET Customer Engagement Team</a:t>
            </a:r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0AECF16-ADE1-B14D-BB44-3AD470C13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0430" y="587375"/>
            <a:ext cx="2489200" cy="228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C5E1354-5C00-3C43-A741-FBBADF14E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6137" y="4132630"/>
            <a:ext cx="2438400" cy="2184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3D78CFD-A552-DD45-9BC2-B9CE76A1EF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0250" y="4200525"/>
            <a:ext cx="2324100" cy="2298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3928131-1ED2-8F45-87AA-8B58CB802D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8375" y="3917950"/>
            <a:ext cx="2070100" cy="2209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D677A3-6981-AD44-B4E0-1D4B7163A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875" y="3708888"/>
            <a:ext cx="3492500" cy="23241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3598C7-3205-1448-9630-8429065B31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08375" y="587375"/>
            <a:ext cx="2997200" cy="2743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781B037-0EF8-FE4E-9034-1CBA5DDCC2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45225" y="685800"/>
            <a:ext cx="2997200" cy="2743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CA2D074-14EC-2344-A8C5-8709902A16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2370" y="711200"/>
            <a:ext cx="30480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84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5E535A4-AC74-4643-A96C-B564C66A0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4699" y="1031551"/>
            <a:ext cx="2603500" cy="22225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69B65C5-B77F-5A40-8A6F-1AA1610B3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917251"/>
            <a:ext cx="2578100" cy="19177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F6FFF44-CDA3-A54D-9C95-D08202816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3339" y="917251"/>
            <a:ext cx="2286000" cy="2451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86EDA49-AD78-484A-998B-2527F2AABA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298" y="917251"/>
            <a:ext cx="2514600" cy="2628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E0DA272-8FA1-5C45-89FF-BD05BE01D7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6499" y="4029479"/>
            <a:ext cx="2590800" cy="1905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CD07EB7-3037-6441-B91C-E227E600C1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84699" y="3953279"/>
            <a:ext cx="2578100" cy="1981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1AD7105-B3F6-3945-AB9E-BBDD6A4EBF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97600" y="3635779"/>
            <a:ext cx="2476500" cy="2438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7D172CF-8F1D-AD45-A371-6499C93FA5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08901" y="4061229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94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A297515-726A-B249-B52D-8BA41908C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7042" y="783821"/>
            <a:ext cx="2984500" cy="2527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443FB5A-6472-4142-A9DB-DB29BE43E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99" y="720321"/>
            <a:ext cx="2743200" cy="2590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5F3D66D-F05B-E944-B96B-B6D5BE4ABF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56857" y="720321"/>
            <a:ext cx="2590800" cy="2552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24FCB35-964A-3A45-8F2D-3C4ABF3ED9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024" y="554828"/>
            <a:ext cx="2168491" cy="26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67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68CF959-556A-BD45-ACCB-4DBCC2FB0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42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D8E6520-FB03-2A43-A2E7-56B03E0EF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61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umbrella&#10;&#10;Description automatically generated">
            <a:extLst>
              <a:ext uri="{FF2B5EF4-FFF2-40B4-BE49-F238E27FC236}">
                <a16:creationId xmlns:a16="http://schemas.microsoft.com/office/drawing/2014/main" id="{93685E5E-2B14-9849-BEF0-1E753B7EF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73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water, person, flying, blue&#10;&#10;Description automatically generated">
            <a:extLst>
              <a:ext uri="{FF2B5EF4-FFF2-40B4-BE49-F238E27FC236}">
                <a16:creationId xmlns:a16="http://schemas.microsoft.com/office/drawing/2014/main" id="{D0597831-665E-634E-B7D9-A6175A4C3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66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9BE95372-693E-8145-BCAE-0E594E6A3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05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7637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201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.NET Core Diagnostic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 tools</a:t>
            </a:r>
          </a:p>
          <a:p>
            <a:pPr lvl="1"/>
            <a:r>
              <a:rPr lang="en-US" dirty="0">
                <a:hlinkClick r:id="rId2"/>
              </a:rPr>
              <a:t>dotnet-trace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dotnet-dump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dotnet-</a:t>
            </a:r>
            <a:r>
              <a:rPr lang="en-US" dirty="0" err="1">
                <a:hlinkClick r:id="rId4"/>
              </a:rPr>
              <a:t>gcdump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dotnet-counters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dotnet-monitor</a:t>
            </a:r>
            <a:r>
              <a:rPr lang="en-US" dirty="0"/>
              <a:t>*</a:t>
            </a:r>
          </a:p>
          <a:p>
            <a:r>
              <a:rPr lang="en-US" dirty="0"/>
              <a:t>Other options</a:t>
            </a:r>
          </a:p>
          <a:p>
            <a:pPr lvl="1"/>
            <a:r>
              <a:rPr lang="en-US" dirty="0" err="1">
                <a:hlinkClick r:id="rId7"/>
              </a:rPr>
              <a:t>PerfCollect</a:t>
            </a:r>
            <a:endParaRPr lang="en-US" dirty="0"/>
          </a:p>
          <a:p>
            <a:pPr lvl="1"/>
            <a:r>
              <a:rPr lang="en-US" dirty="0" err="1">
                <a:hlinkClick r:id="rId8"/>
              </a:rPr>
              <a:t>CreateDump</a:t>
            </a:r>
            <a:endParaRPr lang="en-US" dirty="0"/>
          </a:p>
          <a:p>
            <a:pPr lvl="2"/>
            <a:r>
              <a:rPr lang="en-US" dirty="0" err="1">
                <a:hlinkClick r:id="rId9"/>
              </a:rPr>
              <a:t>COMPlus_DbgEnableMiniDump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4112-9F16-0A45-AE51-B06BF7E501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1520" y="1690688"/>
            <a:ext cx="547878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Tool deployment</a:t>
            </a:r>
          </a:p>
          <a:p>
            <a:pPr lvl="1"/>
            <a:r>
              <a:rPr lang="en-US" dirty="0"/>
              <a:t>.NET Core SDK</a:t>
            </a:r>
          </a:p>
          <a:p>
            <a:pPr lvl="1"/>
            <a:r>
              <a:rPr lang="en-US" dirty="0" err="1"/>
              <a:t>Crossgen</a:t>
            </a:r>
            <a:endParaRPr lang="en-US" dirty="0"/>
          </a:p>
          <a:p>
            <a:r>
              <a:rPr lang="en-US" dirty="0"/>
              <a:t>Tool permissions</a:t>
            </a:r>
          </a:p>
          <a:p>
            <a:r>
              <a:rPr lang="en-US" dirty="0"/>
              <a:t>Environment variables</a:t>
            </a:r>
          </a:p>
          <a:p>
            <a:r>
              <a:rPr lang="en-US" dirty="0"/>
              <a:t>Sidecar configuration</a:t>
            </a:r>
          </a:p>
          <a:p>
            <a:pPr lvl="1"/>
            <a:r>
              <a:rPr lang="en-US" dirty="0"/>
              <a:t>Share process namespace</a:t>
            </a:r>
          </a:p>
          <a:p>
            <a:pPr lvl="1"/>
            <a:r>
              <a:rPr lang="en-US" dirty="0"/>
              <a:t>Volume mount /</a:t>
            </a:r>
            <a:r>
              <a:rPr lang="en-US" dirty="0" err="1"/>
              <a:t>tmp</a:t>
            </a:r>
            <a:endParaRPr lang="en-US" dirty="0"/>
          </a:p>
          <a:p>
            <a:r>
              <a:rPr lang="en-US" dirty="0">
                <a:hlinkClick r:id="rId3"/>
              </a:rPr>
              <a:t>Ephemeral containers</a:t>
            </a:r>
            <a:r>
              <a:rPr lang="en-US" dirty="0"/>
              <a:t> will be useful, but are in alpha and not yet supported on AKS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D829CE9C-40D5-4416-B04D-08F32DD49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902765"/>
              </p:ext>
            </p:extLst>
          </p:nvPr>
        </p:nvGraphicFramePr>
        <p:xfrm>
          <a:off x="6316980" y="1690688"/>
          <a:ext cx="5509260" cy="3807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6420">
                  <a:extLst>
                    <a:ext uri="{9D8B030D-6E8A-4147-A177-3AD203B41FA5}">
                      <a16:colId xmlns:a16="http://schemas.microsoft.com/office/drawing/2014/main" val="3379661673"/>
                    </a:ext>
                  </a:extLst>
                </a:gridCol>
                <a:gridCol w="1889760">
                  <a:extLst>
                    <a:ext uri="{9D8B030D-6E8A-4147-A177-3AD203B41FA5}">
                      <a16:colId xmlns:a16="http://schemas.microsoft.com/office/drawing/2014/main" val="2530309427"/>
                    </a:ext>
                  </a:extLst>
                </a:gridCol>
                <a:gridCol w="1783080">
                  <a:extLst>
                    <a:ext uri="{9D8B030D-6E8A-4147-A177-3AD203B41FA5}">
                      <a16:colId xmlns:a16="http://schemas.microsoft.com/office/drawing/2014/main" val="1214711499"/>
                    </a:ext>
                  </a:extLst>
                </a:gridCol>
              </a:tblGrid>
              <a:tr h="690861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Profile locally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Profile from sidecar</a:t>
                      </a:r>
                      <a:endParaRPr lang="en-US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755216"/>
                  </a:ext>
                </a:extLst>
              </a:tr>
              <a:tr h="1287514">
                <a:tc>
                  <a:txBody>
                    <a:bodyPr/>
                    <a:lstStyle/>
                    <a:p>
                      <a:r>
                        <a:rPr lang="en-US" sz="1900" b="1">
                          <a:solidFill>
                            <a:schemeClr val="bg1"/>
                          </a:solidFill>
                        </a:rPr>
                        <a:t>dotnet-trace</a:t>
                      </a:r>
                      <a:endParaRPr lang="en-US" sz="19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Install ahead-of-time or copy from SDK container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Requires /</a:t>
                      </a:r>
                      <a:r>
                        <a:rPr lang="en-US" sz="1900" dirty="0" err="1"/>
                        <a:t>tmp</a:t>
                      </a:r>
                      <a:r>
                        <a:rPr lang="en-US" sz="1900" dirty="0"/>
                        <a:t> shared and shared process namespace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791475"/>
                  </a:ext>
                </a:extLst>
              </a:tr>
              <a:tr h="1287514">
                <a:tc>
                  <a:txBody>
                    <a:bodyPr/>
                    <a:lstStyle/>
                    <a:p>
                      <a:r>
                        <a:rPr lang="en-US" sz="1900" b="1" dirty="0" err="1">
                          <a:solidFill>
                            <a:schemeClr val="bg1"/>
                          </a:solidFill>
                        </a:rPr>
                        <a:t>PerfCollect</a:t>
                      </a:r>
                      <a:endParaRPr lang="en-US" sz="19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Requires env vars and SYS_ADMIN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Requires env vars, sidecar SYS_ADMIN, and shared process namespace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769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8488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Tracing tool comparison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B0EFC3-A1A9-4EDF-98E7-01F301832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Dotnet-trace</a:t>
            </a:r>
          </a:p>
          <a:p>
            <a:pPr marL="457200" lvl="1" indent="0">
              <a:buNone/>
            </a:pPr>
            <a:r>
              <a:rPr lang="en-US" dirty="0"/>
              <a:t>Installed by SDK</a:t>
            </a:r>
          </a:p>
          <a:p>
            <a:pPr marL="457200" lvl="1" indent="0">
              <a:buNone/>
            </a:pPr>
            <a:r>
              <a:rPr lang="en-US" dirty="0"/>
              <a:t>Easy to use (no privileges required)</a:t>
            </a:r>
          </a:p>
          <a:p>
            <a:pPr marL="457200" lvl="1" indent="0">
              <a:buNone/>
            </a:pPr>
            <a:r>
              <a:rPr lang="en-US" dirty="0"/>
              <a:t>Managed </a:t>
            </a:r>
            <a:r>
              <a:rPr lang="en-US" dirty="0" err="1"/>
              <a:t>callstacks</a:t>
            </a:r>
            <a:r>
              <a:rPr lang="en-US" dirty="0"/>
              <a:t> only</a:t>
            </a:r>
          </a:p>
          <a:p>
            <a:pPr marL="457200" lvl="1" indent="0">
              <a:buNone/>
            </a:pPr>
            <a:r>
              <a:rPr lang="en-US" dirty="0"/>
              <a:t>Requires .NET Core 3.0+</a:t>
            </a:r>
          </a:p>
          <a:p>
            <a:pPr marL="457200" lvl="1" indent="0">
              <a:buNone/>
            </a:pPr>
            <a:r>
              <a:rPr lang="en-US" dirty="0"/>
              <a:t>Requires access to /</a:t>
            </a:r>
            <a:r>
              <a:rPr lang="en-US" dirty="0" err="1"/>
              <a:t>tmp</a:t>
            </a:r>
            <a:r>
              <a:rPr lang="en-US" dirty="0"/>
              <a:t> directory</a:t>
            </a:r>
          </a:p>
          <a:p>
            <a:r>
              <a:rPr lang="en-US" dirty="0" err="1"/>
              <a:t>PerfCollect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Installed via downloaded script</a:t>
            </a:r>
          </a:p>
          <a:p>
            <a:pPr marL="457200" lvl="1" indent="0">
              <a:buNone/>
            </a:pPr>
            <a:r>
              <a:rPr lang="en-US" dirty="0"/>
              <a:t>Requires .NET Core 2.1+</a:t>
            </a:r>
          </a:p>
          <a:p>
            <a:pPr marL="457200" lvl="1" indent="0">
              <a:buNone/>
            </a:pPr>
            <a:r>
              <a:rPr lang="en-US" dirty="0"/>
              <a:t>Managed and native </a:t>
            </a:r>
            <a:r>
              <a:rPr lang="en-US" dirty="0" err="1"/>
              <a:t>callstacks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Requires SYS_ADMIN capability (or </a:t>
            </a:r>
            <a:r>
              <a:rPr lang="en-US" dirty="0" err="1"/>
              <a:t>sudo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r>
              <a:rPr lang="en-US" dirty="0"/>
              <a:t>Requires environment variables to be set prior to running the target</a:t>
            </a:r>
          </a:p>
        </p:txBody>
      </p:sp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2B77C476-3D9C-4D27-8402-3F6678733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640" y="2572033"/>
            <a:ext cx="242775" cy="242775"/>
          </a:xfrm>
          <a:prstGeom prst="rect">
            <a:avLst/>
          </a:prstGeom>
        </p:spPr>
      </p:pic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31D8A609-59BA-4314-887B-5D25C4FE4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640" y="4679378"/>
            <a:ext cx="242775" cy="242775"/>
          </a:xfrm>
          <a:prstGeom prst="rect">
            <a:avLst/>
          </a:prstGeom>
        </p:spPr>
      </p:pic>
      <p:pic>
        <p:nvPicPr>
          <p:cNvPr id="16" name="Graphic 15" descr="Close">
            <a:extLst>
              <a:ext uri="{FF2B5EF4-FFF2-40B4-BE49-F238E27FC236}">
                <a16:creationId xmlns:a16="http://schemas.microsoft.com/office/drawing/2014/main" id="{3550BD1E-352C-4F02-BB9B-524C6B15E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9087" y="3229676"/>
            <a:ext cx="242775" cy="242775"/>
          </a:xfrm>
          <a:prstGeom prst="rect">
            <a:avLst/>
          </a:prstGeom>
        </p:spPr>
      </p:pic>
      <p:pic>
        <p:nvPicPr>
          <p:cNvPr id="22" name="Graphic 21" descr="Close">
            <a:extLst>
              <a:ext uri="{FF2B5EF4-FFF2-40B4-BE49-F238E27FC236}">
                <a16:creationId xmlns:a16="http://schemas.microsoft.com/office/drawing/2014/main" id="{35C6A969-3D52-4B06-8176-CEC049ECFA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4640" y="5311990"/>
            <a:ext cx="242775" cy="242775"/>
          </a:xfrm>
          <a:prstGeom prst="rect">
            <a:avLst/>
          </a:prstGeom>
        </p:spPr>
      </p:pic>
      <p:pic>
        <p:nvPicPr>
          <p:cNvPr id="24" name="Graphic 23" descr="Close">
            <a:extLst>
              <a:ext uri="{FF2B5EF4-FFF2-40B4-BE49-F238E27FC236}">
                <a16:creationId xmlns:a16="http://schemas.microsoft.com/office/drawing/2014/main" id="{A6E4F09F-1C21-4625-AB43-ED61992A08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4639" y="5659519"/>
            <a:ext cx="242775" cy="242775"/>
          </a:xfrm>
          <a:prstGeom prst="rect">
            <a:avLst/>
          </a:prstGeom>
        </p:spPr>
      </p:pic>
      <p:pic>
        <p:nvPicPr>
          <p:cNvPr id="26" name="Graphic 25" descr="Close">
            <a:extLst>
              <a:ext uri="{FF2B5EF4-FFF2-40B4-BE49-F238E27FC236}">
                <a16:creationId xmlns:a16="http://schemas.microsoft.com/office/drawing/2014/main" id="{408BBF70-DDE8-44BC-AC8B-1A79FE4DEF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3847" y="3577849"/>
            <a:ext cx="242775" cy="242775"/>
          </a:xfrm>
          <a:prstGeom prst="rect">
            <a:avLst/>
          </a:prstGeom>
        </p:spPr>
      </p:pic>
      <p:pic>
        <p:nvPicPr>
          <p:cNvPr id="28" name="Graphic 27" descr="Close">
            <a:extLst>
              <a:ext uri="{FF2B5EF4-FFF2-40B4-BE49-F238E27FC236}">
                <a16:creationId xmlns:a16="http://schemas.microsoft.com/office/drawing/2014/main" id="{373AED73-9872-45DB-8536-73141105B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4640" y="2918577"/>
            <a:ext cx="242775" cy="242775"/>
          </a:xfrm>
          <a:prstGeom prst="rect">
            <a:avLst/>
          </a:prstGeom>
        </p:spPr>
      </p:pic>
      <p:pic>
        <p:nvPicPr>
          <p:cNvPr id="30" name="Graphic 29" descr="Checkmark">
            <a:extLst>
              <a:ext uri="{FF2B5EF4-FFF2-40B4-BE49-F238E27FC236}">
                <a16:creationId xmlns:a16="http://schemas.microsoft.com/office/drawing/2014/main" id="{916156B1-00D3-4620-9CFB-9073F8303B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6489" y="4990110"/>
            <a:ext cx="242775" cy="24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94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Dump tool comparison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B0EFC3-A1A9-4EDF-98E7-01F301832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Dotnet-dump</a:t>
            </a:r>
          </a:p>
          <a:p>
            <a:pPr marL="457200" lvl="1" indent="0">
              <a:buNone/>
            </a:pPr>
            <a:r>
              <a:rPr lang="en-US" dirty="0"/>
              <a:t>Installed by SDK</a:t>
            </a:r>
          </a:p>
          <a:p>
            <a:pPr marL="457200" lvl="1" indent="0">
              <a:buNone/>
            </a:pPr>
            <a:r>
              <a:rPr lang="en-US" dirty="0"/>
              <a:t>Easy to use (no privileges required)</a:t>
            </a:r>
          </a:p>
          <a:p>
            <a:pPr marL="457200" lvl="1" indent="0">
              <a:buNone/>
            </a:pPr>
            <a:r>
              <a:rPr lang="en-US" dirty="0"/>
              <a:t>Dumps must be analyzed on same OS and architecture</a:t>
            </a:r>
          </a:p>
          <a:p>
            <a:pPr marL="457200" lvl="1" indent="0">
              <a:buNone/>
            </a:pPr>
            <a:r>
              <a:rPr lang="en-US" dirty="0"/>
              <a:t>Only captures managed information</a:t>
            </a:r>
          </a:p>
          <a:p>
            <a:r>
              <a:rPr lang="en-US" dirty="0"/>
              <a:t>Dotnet-</a:t>
            </a:r>
            <a:r>
              <a:rPr lang="en-US" dirty="0" err="1"/>
              <a:t>gcdump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Installed by SDK</a:t>
            </a:r>
          </a:p>
          <a:p>
            <a:pPr marL="457200" lvl="1" indent="0">
              <a:buNone/>
            </a:pPr>
            <a:r>
              <a:rPr lang="en-US" dirty="0"/>
              <a:t>Easy to use (no privileges required)</a:t>
            </a:r>
          </a:p>
          <a:p>
            <a:pPr marL="457200" lvl="1" indent="0">
              <a:buNone/>
            </a:pPr>
            <a:r>
              <a:rPr lang="en-US" dirty="0"/>
              <a:t>Dumps can be analyzed on Windows in VS or </a:t>
            </a:r>
            <a:r>
              <a:rPr lang="en-US" dirty="0" err="1"/>
              <a:t>PerfView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Only captures heap information</a:t>
            </a:r>
          </a:p>
          <a:p>
            <a:r>
              <a:rPr lang="en-US" dirty="0" err="1"/>
              <a:t>Createdump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Installed automatically with runtime</a:t>
            </a:r>
          </a:p>
          <a:p>
            <a:pPr marL="457200" lvl="1" indent="0">
              <a:buNone/>
            </a:pPr>
            <a:r>
              <a:rPr lang="en-US" dirty="0"/>
              <a:t>Captures both managed and native stacks</a:t>
            </a:r>
          </a:p>
          <a:p>
            <a:pPr marL="457200" lvl="1" indent="0">
              <a:buNone/>
            </a:pPr>
            <a:r>
              <a:rPr lang="en-US" dirty="0"/>
              <a:t>Requires SYS_PTRACE capability (or </a:t>
            </a:r>
            <a:r>
              <a:rPr lang="en-US" dirty="0" err="1"/>
              <a:t>sudo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r>
              <a:rPr lang="en-US" dirty="0"/>
              <a:t>More complex to open dumps (requires runtime files from original process)</a:t>
            </a:r>
          </a:p>
        </p:txBody>
      </p:sp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2B77C476-3D9C-4D27-8402-3F6678733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647" y="2381694"/>
            <a:ext cx="242775" cy="242775"/>
          </a:xfrm>
          <a:prstGeom prst="rect">
            <a:avLst/>
          </a:prstGeom>
        </p:spPr>
      </p:pic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A6400AD9-3088-42EF-BFD8-A13D1B39F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646" y="3758519"/>
            <a:ext cx="242775" cy="242775"/>
          </a:xfrm>
          <a:prstGeom prst="rect">
            <a:avLst/>
          </a:prstGeom>
        </p:spPr>
      </p:pic>
      <p:pic>
        <p:nvPicPr>
          <p:cNvPr id="10" name="Graphic 9" descr="Checkmark">
            <a:extLst>
              <a:ext uri="{FF2B5EF4-FFF2-40B4-BE49-F238E27FC236}">
                <a16:creationId xmlns:a16="http://schemas.microsoft.com/office/drawing/2014/main" id="{EF5752EA-B98E-4EFA-AF3B-AD41A0669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646" y="4041928"/>
            <a:ext cx="242775" cy="242775"/>
          </a:xfrm>
          <a:prstGeom prst="rect">
            <a:avLst/>
          </a:prstGeom>
        </p:spPr>
      </p:pic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31D8A609-59BA-4314-887B-5D25C4FE4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646" y="4988057"/>
            <a:ext cx="242775" cy="242775"/>
          </a:xfrm>
          <a:prstGeom prst="rect">
            <a:avLst/>
          </a:prstGeom>
        </p:spPr>
      </p:pic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ECC2C55B-75AC-4D37-A827-19B129E10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646" y="5206075"/>
            <a:ext cx="242775" cy="242775"/>
          </a:xfrm>
          <a:prstGeom prst="rect">
            <a:avLst/>
          </a:prstGeom>
        </p:spPr>
      </p:pic>
      <p:pic>
        <p:nvPicPr>
          <p:cNvPr id="16" name="Graphic 15" descr="Close">
            <a:extLst>
              <a:ext uri="{FF2B5EF4-FFF2-40B4-BE49-F238E27FC236}">
                <a16:creationId xmlns:a16="http://schemas.microsoft.com/office/drawing/2014/main" id="{3550BD1E-352C-4F02-BB9B-524C6B15E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4646" y="2629706"/>
            <a:ext cx="242775" cy="242775"/>
          </a:xfrm>
          <a:prstGeom prst="rect">
            <a:avLst/>
          </a:prstGeom>
        </p:spPr>
      </p:pic>
      <p:pic>
        <p:nvPicPr>
          <p:cNvPr id="18" name="Graphic 17" descr="Close">
            <a:extLst>
              <a:ext uri="{FF2B5EF4-FFF2-40B4-BE49-F238E27FC236}">
                <a16:creationId xmlns:a16="http://schemas.microsoft.com/office/drawing/2014/main" id="{39792950-BC83-4E6B-B95A-4B8F7B3DAE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4646" y="2913115"/>
            <a:ext cx="242775" cy="242775"/>
          </a:xfrm>
          <a:prstGeom prst="rect">
            <a:avLst/>
          </a:prstGeom>
        </p:spPr>
      </p:pic>
      <p:pic>
        <p:nvPicPr>
          <p:cNvPr id="20" name="Graphic 19" descr="Close">
            <a:extLst>
              <a:ext uri="{FF2B5EF4-FFF2-40B4-BE49-F238E27FC236}">
                <a16:creationId xmlns:a16="http://schemas.microsoft.com/office/drawing/2014/main" id="{801BB45D-9A0B-421F-A77C-D89C1DE44F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4645" y="4330688"/>
            <a:ext cx="242775" cy="242775"/>
          </a:xfrm>
          <a:prstGeom prst="rect">
            <a:avLst/>
          </a:prstGeom>
        </p:spPr>
      </p:pic>
      <p:pic>
        <p:nvPicPr>
          <p:cNvPr id="22" name="Graphic 21" descr="Close">
            <a:extLst>
              <a:ext uri="{FF2B5EF4-FFF2-40B4-BE49-F238E27FC236}">
                <a16:creationId xmlns:a16="http://schemas.microsoft.com/office/drawing/2014/main" id="{35C6A969-3D52-4B06-8176-CEC049ECFA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4644" y="5476223"/>
            <a:ext cx="242775" cy="242775"/>
          </a:xfrm>
          <a:prstGeom prst="rect">
            <a:avLst/>
          </a:prstGeom>
        </p:spPr>
      </p:pic>
      <p:pic>
        <p:nvPicPr>
          <p:cNvPr id="24" name="Graphic 23" descr="Close">
            <a:extLst>
              <a:ext uri="{FF2B5EF4-FFF2-40B4-BE49-F238E27FC236}">
                <a16:creationId xmlns:a16="http://schemas.microsoft.com/office/drawing/2014/main" id="{A6E4F09F-1C21-4625-AB43-ED61992A08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4643" y="5764869"/>
            <a:ext cx="242775" cy="24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73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Collecting diagnostics in an AKS environment</a:t>
            </a:r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2002631"/>
            <a:ext cx="10515600" cy="2852737"/>
          </a:xfrm>
        </p:spPr>
        <p:txBody>
          <a:bodyPr/>
          <a:lstStyle/>
          <a:p>
            <a:r>
              <a:rPr lang="en-US" dirty="0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150" y="4882356"/>
            <a:ext cx="10515600" cy="1500187"/>
          </a:xfrm>
        </p:spPr>
        <p:txBody>
          <a:bodyPr>
            <a:normAutofit/>
          </a:bodyPr>
          <a:lstStyle/>
          <a:p>
            <a:r>
              <a:rPr lang="en-US" sz="2000" dirty="0"/>
              <a:t>https://docs.microsoft.</a:t>
            </a:r>
            <a:r>
              <a:rPr lang="en-US" sz="2000"/>
              <a:t>com/dotnet</a:t>
            </a:r>
            <a:r>
              <a:rPr lang="en-US" sz="2000" dirty="0"/>
              <a:t>/core/diagnostics/diagnostics-in-containers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1102AF0-129C-4944-BE8F-5675AE148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03242" y="1808957"/>
            <a:ext cx="2062548" cy="25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6278298-5616-5240-B64F-74FC65C4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000" y="660400"/>
            <a:ext cx="3111500" cy="23241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35C0B-C603-4048-9F2E-37B62EDF9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0312" y="947949"/>
            <a:ext cx="2748788" cy="203655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4914E7D-2C7A-3A4D-8E56-992B7A9D1F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48500" y="660400"/>
            <a:ext cx="2209800" cy="2324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873527B-86C7-F441-8A83-EE91C8A68C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6257" y="3661228"/>
            <a:ext cx="2295406" cy="22859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50BB56-2D32-9643-B0BC-4283053D50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10000" y="3429000"/>
            <a:ext cx="2404233" cy="251822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F85B781-462B-354A-BC20-40AB44EFF9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98575" y="3429000"/>
            <a:ext cx="1968984" cy="251822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52669DD-356D-A94B-91AA-9A9B8216C8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97436" y="660400"/>
            <a:ext cx="1921463" cy="2413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36F59E7-A5F9-9545-A0CE-0C45359658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76107" y="3428999"/>
            <a:ext cx="2062548" cy="25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30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ACDCA79-459D-9F41-809F-D152D2EF3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8431" y="3384550"/>
            <a:ext cx="3009900" cy="2146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506E619-1CBC-814A-A7B4-AC2964E9B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5193" y="3384550"/>
            <a:ext cx="2476500" cy="22352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9066D9B-F622-5A4A-AC36-11996DC6E9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68864" y="3429000"/>
            <a:ext cx="2120900" cy="2286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52466BC-F1EC-9D4F-9F11-50A8B64D5F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5176" y="3591169"/>
            <a:ext cx="1917700" cy="21971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3F3210D-4F88-3D4A-BD7A-ED5ECF1520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33757" y="238125"/>
            <a:ext cx="2362200" cy="2794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5A89B88-63CA-964B-96B8-FAF29BB911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29350" y="370987"/>
            <a:ext cx="2590800" cy="2590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B9D4AD9-205D-8542-9C67-3416C9C67A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85432" y="701187"/>
            <a:ext cx="2552700" cy="2260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20C1D0-A4C4-7040-8621-3544C54DC8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2148" y="739287"/>
            <a:ext cx="24003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4218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334</Words>
  <Application>Microsoft Office PowerPoint</Application>
  <PresentationFormat>Widescreen</PresentationFormat>
  <Paragraphs>71</Paragraphs>
  <Slides>19</Slides>
  <Notes>1</Notes>
  <HiddenSlides>12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Open Sans</vt:lpstr>
      <vt:lpstr>Calibri</vt:lpstr>
      <vt:lpstr>Consolas</vt:lpstr>
      <vt:lpstr>Arial</vt:lpstr>
      <vt:lpstr>1_Office Theme</vt:lpstr>
      <vt:lpstr>3_Office Theme</vt:lpstr>
      <vt:lpstr>2_Office Theme</vt:lpstr>
      <vt:lpstr>ASP.NET Core Performance Traces in Kubernetes</vt:lpstr>
      <vt:lpstr>Available .NET Core Diagnostic Tools</vt:lpstr>
      <vt:lpstr>Container challenges</vt:lpstr>
      <vt:lpstr>Tracing tool comparison</vt:lpstr>
      <vt:lpstr>Dump tool comparison</vt:lpstr>
      <vt:lpstr>Demo</vt:lpstr>
      <vt:lpstr>Thanks for joining!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Mike Rousos</cp:lastModifiedBy>
  <cp:revision>29</cp:revision>
  <dcterms:created xsi:type="dcterms:W3CDTF">2020-08-18T20:47:27Z</dcterms:created>
  <dcterms:modified xsi:type="dcterms:W3CDTF">2020-11-02T19:07:49Z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